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7556500" cy="10699750"/>
  <p:notesSz cx="7556500" cy="1069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2382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990"/>
            <a:ext cx="6806565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mfias.com/environment-ecosystem-components-ecosystem/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C85D0E-DDA1-A14F-AA0F-7912BB72E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576" y="2624196"/>
            <a:ext cx="6428422" cy="3323987"/>
          </a:xfrm>
        </p:spPr>
        <p:txBody>
          <a:bodyPr/>
          <a:lstStyle/>
          <a:p>
            <a:r>
              <a:rPr lang="en-US" sz="5400" b="1">
                <a:solidFill>
                  <a:schemeClr val="accent5"/>
                </a:solidFill>
              </a:rPr>
              <a:t/>
            </a:r>
            <a:br>
              <a:rPr lang="en-US" sz="5400" b="1">
                <a:solidFill>
                  <a:schemeClr val="accent5"/>
                </a:solidFill>
              </a:rPr>
            </a:br>
            <a:r>
              <a:rPr lang="en-US" sz="5400" b="1">
                <a:solidFill>
                  <a:schemeClr val="accent5"/>
                </a:solidFill>
              </a:rPr>
              <a:t>Meristmatic </a:t>
            </a:r>
            <a:r>
              <a:rPr lang="en-US" sz="5400" b="1" u="sng">
                <a:solidFill>
                  <a:schemeClr val="accent5"/>
                </a:solidFill>
              </a:rPr>
              <a:t>and</a:t>
            </a:r>
            <a:br>
              <a:rPr lang="en-US" sz="5400" b="1" u="sng">
                <a:solidFill>
                  <a:schemeClr val="accent5"/>
                </a:solidFill>
              </a:rPr>
            </a:br>
            <a:r>
              <a:rPr lang="en-US" sz="5400" b="1">
                <a:solidFill>
                  <a:schemeClr val="accent5"/>
                </a:solidFill>
              </a:rPr>
              <a:t> </a:t>
            </a:r>
            <a:r>
              <a:rPr lang="en-US" sz="5400" b="1" u="sng">
                <a:solidFill>
                  <a:schemeClr val="accent5"/>
                </a:solidFill>
              </a:rPr>
              <a:t>permanent</a:t>
            </a:r>
            <a:r>
              <a:rPr lang="en-US" sz="5400" b="1">
                <a:solidFill>
                  <a:schemeClr val="accent5"/>
                </a:solidFill>
              </a:rPr>
              <a:t> </a:t>
            </a:r>
            <a:r>
              <a:rPr lang="en-US" sz="5400" b="1" u="sng">
                <a:solidFill>
                  <a:schemeClr val="accent5"/>
                </a:solidFill>
              </a:rPr>
              <a:t>tissue</a:t>
            </a:r>
            <a:r>
              <a:rPr lang="en-US" sz="5400" b="1">
                <a:solidFill>
                  <a:schemeClr val="accent5"/>
                </a:solidFill>
              </a:rPr>
              <a:t/>
            </a:r>
            <a:br>
              <a:rPr lang="en-US" sz="5400" b="1">
                <a:solidFill>
                  <a:schemeClr val="accent5"/>
                </a:solidFill>
              </a:rPr>
            </a:br>
            <a:endParaRPr lang="en-US" sz="5400" b="1">
              <a:solidFill>
                <a:schemeClr val="accent5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5C0067-BB7F-E643-A934-15B9F308AF2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03517" y="6534496"/>
            <a:ext cx="5293995" cy="2215991"/>
          </a:xfrm>
        </p:spPr>
        <p:txBody>
          <a:bodyPr/>
          <a:lstStyle/>
          <a:p>
            <a:r>
              <a:rPr lang="en-US" dirty="0"/>
              <a:t>Contains 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Root and shoot apical </a:t>
            </a:r>
            <a:r>
              <a:rPr lang="en-US" dirty="0" err="1"/>
              <a:t>meristems</a:t>
            </a:r>
            <a:r>
              <a:rPr lang="en-US" dirty="0"/>
              <a:t>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Simple tissue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Permanent tissue.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.</a:t>
            </a:r>
            <a:r>
              <a:rPr lang="en-US" dirty="0">
                <a:solidFill>
                  <a:srgbClr val="C00000"/>
                </a:solidFill>
              </a:rPr>
              <a:t> 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7128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96137" y="1107058"/>
            <a:ext cx="5874385" cy="407034"/>
          </a:xfrm>
          <a:custGeom>
            <a:avLst/>
            <a:gdLst/>
            <a:ahLst/>
            <a:cxnLst/>
            <a:rect l="l" t="t" r="r" b="b"/>
            <a:pathLst>
              <a:path w="5874384" h="407034">
                <a:moveTo>
                  <a:pt x="5874131" y="0"/>
                </a:moveTo>
                <a:lnTo>
                  <a:pt x="0" y="0"/>
                </a:lnTo>
                <a:lnTo>
                  <a:pt x="0" y="406907"/>
                </a:lnTo>
                <a:lnTo>
                  <a:pt x="5874131" y="406907"/>
                </a:lnTo>
                <a:lnTo>
                  <a:pt x="5874131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96137" y="1112646"/>
            <a:ext cx="587438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10"/>
              </a:spcBef>
            </a:pPr>
            <a:r>
              <a:rPr sz="2400" b="1" dirty="0">
                <a:solidFill>
                  <a:srgbClr val="FF0000"/>
                </a:solidFill>
                <a:latin typeface="Segoe UI"/>
                <a:cs typeface="Segoe UI"/>
              </a:rPr>
              <a:t>Plant</a:t>
            </a:r>
            <a:r>
              <a:rPr sz="2400" b="1" spc="-5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Segoe UI"/>
                <a:cs typeface="Segoe UI"/>
              </a:rPr>
              <a:t>Tissues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9561" y="1107058"/>
            <a:ext cx="36830" cy="407034"/>
          </a:xfrm>
          <a:custGeom>
            <a:avLst/>
            <a:gdLst/>
            <a:ahLst/>
            <a:cxnLst/>
            <a:rect l="l" t="t" r="r" b="b"/>
            <a:pathLst>
              <a:path w="36829" h="407034">
                <a:moveTo>
                  <a:pt x="36576" y="0"/>
                </a:moveTo>
                <a:lnTo>
                  <a:pt x="0" y="0"/>
                </a:lnTo>
                <a:lnTo>
                  <a:pt x="0" y="406907"/>
                </a:lnTo>
                <a:lnTo>
                  <a:pt x="36576" y="406907"/>
                </a:lnTo>
                <a:lnTo>
                  <a:pt x="36576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61745" y="1667026"/>
            <a:ext cx="5672455" cy="529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173355" indent="-228600">
              <a:lnSpc>
                <a:spcPct val="110800"/>
              </a:lnSpc>
              <a:spcBef>
                <a:spcPts val="100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Plants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stationary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or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fixed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–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don’t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move.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Most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tissues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they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have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supportive,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which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provides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them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with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structural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strength.</a:t>
            </a:r>
            <a:endParaRPr sz="1300">
              <a:latin typeface="Segoe UI"/>
              <a:cs typeface="Segoe UI"/>
            </a:endParaRPr>
          </a:p>
          <a:p>
            <a:pPr marL="241300" marR="340360" indent="-228600">
              <a:lnSpc>
                <a:spcPts val="1730"/>
              </a:lnSpc>
              <a:spcBef>
                <a:spcPts val="8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Most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of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dead,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since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dead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can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provide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mechanical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strength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easily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as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live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ones,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need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less maintenance.</a:t>
            </a:r>
            <a:endParaRPr sz="1300">
              <a:latin typeface="Segoe UI"/>
              <a:cs typeface="Segoe UI"/>
            </a:endParaRPr>
          </a:p>
          <a:p>
            <a:pPr marL="241300" marR="247650" indent="-228600">
              <a:lnSpc>
                <a:spcPts val="1730"/>
              </a:lnSpc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Animals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on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other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hand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move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around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search of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food,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mates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shelter.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consume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more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energy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compared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plants.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Most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tissues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contain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living.</a:t>
            </a:r>
            <a:endParaRPr sz="1300">
              <a:latin typeface="Segoe UI"/>
              <a:cs typeface="Segoe UI"/>
            </a:endParaRPr>
          </a:p>
          <a:p>
            <a:pPr marL="241300" indent="-228600">
              <a:lnSpc>
                <a:spcPct val="100000"/>
              </a:lnSpc>
              <a:spcBef>
                <a:spcPts val="7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Another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difference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between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animals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pattern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growth.</a:t>
            </a:r>
            <a:endParaRPr sz="1300">
              <a:latin typeface="Segoe UI"/>
              <a:cs typeface="Segoe UI"/>
            </a:endParaRPr>
          </a:p>
          <a:p>
            <a:pPr marL="241300" marR="306070">
              <a:lnSpc>
                <a:spcPts val="1770"/>
              </a:lnSpc>
              <a:spcBef>
                <a:spcPts val="55"/>
              </a:spcBef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growth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plants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limited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certain regions,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while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not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animals.</a:t>
            </a:r>
            <a:endParaRPr sz="1300">
              <a:latin typeface="Segoe UI"/>
              <a:cs typeface="Segoe UI"/>
            </a:endParaRPr>
          </a:p>
          <a:p>
            <a:pPr marL="241300" indent="-228600">
              <a:lnSpc>
                <a:spcPct val="100000"/>
              </a:lnSpc>
              <a:spcBef>
                <a:spcPts val="70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some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plants that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divide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throughout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their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life.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These</a:t>
            </a:r>
            <a:endParaRPr sz="1300">
              <a:latin typeface="Segoe UI"/>
              <a:cs typeface="Segoe UI"/>
            </a:endParaRPr>
          </a:p>
          <a:p>
            <a:pPr marL="241300">
              <a:lnSpc>
                <a:spcPct val="100000"/>
              </a:lnSpc>
              <a:spcBef>
                <a:spcPts val="165"/>
              </a:spcBef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tissues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localised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certain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regions.</a:t>
            </a:r>
            <a:endParaRPr sz="1300">
              <a:latin typeface="Segoe UI"/>
              <a:cs typeface="Segoe UI"/>
            </a:endParaRPr>
          </a:p>
          <a:p>
            <a:pPr marL="241300" marR="130810" indent="-228600">
              <a:lnSpc>
                <a:spcPts val="1730"/>
              </a:lnSpc>
              <a:spcBef>
                <a:spcPts val="8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Based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dividing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capacity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tissues,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various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plant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tissues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can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be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classified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growing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or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meristematic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permanent tissue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endParaRPr sz="1300">
              <a:latin typeface="Segoe UI"/>
              <a:cs typeface="Segoe UI"/>
            </a:endParaRPr>
          </a:p>
          <a:p>
            <a:pPr marL="241300" indent="-228600">
              <a:lnSpc>
                <a:spcPct val="100000"/>
              </a:lnSpc>
              <a:spcBef>
                <a:spcPts val="8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Cell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growth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animals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more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uniform.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So,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no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such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demarcation</a:t>
            </a:r>
            <a:endParaRPr sz="1300">
              <a:latin typeface="Segoe UI"/>
              <a:cs typeface="Segoe UI"/>
            </a:endParaRPr>
          </a:p>
          <a:p>
            <a:pPr marL="241300">
              <a:lnSpc>
                <a:spcPct val="100000"/>
              </a:lnSpc>
              <a:spcBef>
                <a:spcPts val="165"/>
              </a:spcBef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dividing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non-dividing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regions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animals.</a:t>
            </a:r>
            <a:endParaRPr sz="1300">
              <a:latin typeface="Segoe UI"/>
              <a:cs typeface="Segoe UI"/>
            </a:endParaRPr>
          </a:p>
          <a:p>
            <a:pPr marL="241300" marR="259079" indent="-228600">
              <a:lnSpc>
                <a:spcPct val="110800"/>
              </a:lnSpc>
              <a:spcBef>
                <a:spcPts val="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structural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organisation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organs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organ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systems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far</a:t>
            </a:r>
            <a:r>
              <a:rPr sz="1300" spc="6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more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specialised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localised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complex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animals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than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even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very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complex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plants.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fundamental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difference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reflects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modes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life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pursued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by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these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two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major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groups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organisms,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particularly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9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their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different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feeding methods.</a:t>
            </a:r>
            <a:endParaRPr sz="1300">
              <a:latin typeface="Segoe UI"/>
              <a:cs typeface="Segoe UI"/>
            </a:endParaRPr>
          </a:p>
          <a:p>
            <a:pPr marL="241300" marR="90805" indent="-228600">
              <a:lnSpc>
                <a:spcPct val="109700"/>
              </a:lnSpc>
              <a:spcBef>
                <a:spcPts val="1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Also,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differently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adapted for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sedentary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existence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one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hand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(plants)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active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locomotion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other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(animals),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contributing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this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difference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organ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system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design.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6137" y="7153605"/>
            <a:ext cx="5874385" cy="407670"/>
          </a:xfrm>
          <a:custGeom>
            <a:avLst/>
            <a:gdLst/>
            <a:ahLst/>
            <a:cxnLst/>
            <a:rect l="l" t="t" r="r" b="b"/>
            <a:pathLst>
              <a:path w="5874384" h="407670">
                <a:moveTo>
                  <a:pt x="5874131" y="0"/>
                </a:moveTo>
                <a:lnTo>
                  <a:pt x="0" y="0"/>
                </a:lnTo>
                <a:lnTo>
                  <a:pt x="0" y="407212"/>
                </a:lnTo>
                <a:lnTo>
                  <a:pt x="5874131" y="407212"/>
                </a:lnTo>
                <a:lnTo>
                  <a:pt x="5874131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6137" y="7159497"/>
            <a:ext cx="587438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10"/>
              </a:spcBef>
            </a:pPr>
            <a:r>
              <a:rPr sz="2400" b="1" spc="-5" dirty="0">
                <a:solidFill>
                  <a:srgbClr val="FF0000"/>
                </a:solidFill>
                <a:latin typeface="Segoe UI"/>
                <a:cs typeface="Segoe UI"/>
              </a:rPr>
              <a:t>Meristematic</a:t>
            </a:r>
            <a:r>
              <a:rPr sz="2400" b="1" spc="-4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Segoe UI"/>
                <a:cs typeface="Segoe UI"/>
              </a:rPr>
              <a:t>Tissue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9561" y="7153605"/>
            <a:ext cx="36830" cy="407670"/>
          </a:xfrm>
          <a:custGeom>
            <a:avLst/>
            <a:gdLst/>
            <a:ahLst/>
            <a:cxnLst/>
            <a:rect l="l" t="t" r="r" b="b"/>
            <a:pathLst>
              <a:path w="36829" h="407670">
                <a:moveTo>
                  <a:pt x="36576" y="0"/>
                </a:moveTo>
                <a:lnTo>
                  <a:pt x="0" y="0"/>
                </a:lnTo>
                <a:lnTo>
                  <a:pt x="0" y="407212"/>
                </a:lnTo>
                <a:lnTo>
                  <a:pt x="36576" y="407212"/>
                </a:lnTo>
                <a:lnTo>
                  <a:pt x="36576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61745" y="7713243"/>
            <a:ext cx="5676900" cy="177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0900"/>
              </a:lnSpc>
              <a:spcBef>
                <a:spcPts val="100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growth of plants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occurs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only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certain specific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regions.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because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dividing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also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known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meristematic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located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only at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these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points.</a:t>
            </a:r>
            <a:endParaRPr sz="1300">
              <a:latin typeface="Segoe UI"/>
              <a:cs typeface="Segoe UI"/>
            </a:endParaRPr>
          </a:p>
          <a:p>
            <a:pPr marL="241300" marR="61594" indent="-228600">
              <a:lnSpc>
                <a:spcPts val="1730"/>
              </a:lnSpc>
              <a:spcBef>
                <a:spcPts val="8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Depending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on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region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where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they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present,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meristematic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tissues are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classified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as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apical,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lateral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intercalary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endParaRPr sz="1300">
              <a:latin typeface="Segoe UI"/>
              <a:cs typeface="Segoe UI"/>
            </a:endParaRPr>
          </a:p>
          <a:p>
            <a:pPr marL="241300" indent="-228600">
              <a:lnSpc>
                <a:spcPct val="100000"/>
              </a:lnSpc>
              <a:spcBef>
                <a:spcPts val="80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New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produced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by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meristem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initially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like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those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meristem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itself,</a:t>
            </a:r>
            <a:endParaRPr sz="1300">
              <a:latin typeface="Segoe UI"/>
              <a:cs typeface="Segoe UI"/>
            </a:endParaRPr>
          </a:p>
          <a:p>
            <a:pPr marL="241300" marR="99060">
              <a:lnSpc>
                <a:spcPct val="108600"/>
              </a:lnSpc>
              <a:spcBef>
                <a:spcPts val="35"/>
              </a:spcBef>
            </a:pP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but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grow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mature,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their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characteristics slowly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change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they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become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differentiated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components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other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tissues.</a:t>
            </a:r>
            <a:endParaRPr sz="13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61745" y="5806591"/>
            <a:ext cx="5640705" cy="195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242570" indent="-228600">
              <a:lnSpc>
                <a:spcPct val="110800"/>
              </a:lnSpc>
              <a:spcBef>
                <a:spcPts val="100"/>
              </a:spcBef>
              <a:buFont typeface="Segoe UI"/>
              <a:buAutoNum type="arabicPeriod"/>
              <a:tabLst>
                <a:tab pos="241300" algn="l"/>
              </a:tabLst>
            </a:pP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Apical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 meristem</a:t>
            </a:r>
            <a:r>
              <a:rPr sz="1300" b="1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present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at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growing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tips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stems 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roots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increases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length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stem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root.</a:t>
            </a:r>
            <a:endParaRPr sz="1300">
              <a:latin typeface="Segoe UI"/>
              <a:cs typeface="Segoe UI"/>
            </a:endParaRPr>
          </a:p>
          <a:p>
            <a:pPr marL="241300" marR="771525" indent="-228600">
              <a:lnSpc>
                <a:spcPts val="1730"/>
              </a:lnSpc>
              <a:spcBef>
                <a:spcPts val="85"/>
              </a:spcBef>
              <a:buAutoNum type="arabicPeriod"/>
              <a:tabLst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girth of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stem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root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increases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due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5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lateral meristem </a:t>
            </a:r>
            <a:r>
              <a:rPr sz="1300" b="1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(cambium)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endParaRPr sz="1300">
              <a:latin typeface="Segoe UI"/>
              <a:cs typeface="Segoe UI"/>
            </a:endParaRPr>
          </a:p>
          <a:p>
            <a:pPr marL="241300" marR="612775" indent="-228600">
              <a:lnSpc>
                <a:spcPts val="1689"/>
              </a:lnSpc>
              <a:spcBef>
                <a:spcPts val="30"/>
              </a:spcBef>
              <a:buFont typeface="Segoe UI"/>
              <a:buAutoNum type="arabicPeriod"/>
              <a:tabLst>
                <a:tab pos="241300" algn="l"/>
              </a:tabLst>
            </a:pP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Intercalary</a:t>
            </a:r>
            <a:r>
              <a:rPr sz="1300" b="1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meristem</a:t>
            </a:r>
            <a:r>
              <a:rPr sz="1300" b="1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meristem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base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leaves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or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internodes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(on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either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side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node)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twigs.</a:t>
            </a:r>
            <a:endParaRPr sz="1300">
              <a:latin typeface="Segoe UI"/>
              <a:cs typeface="Segoe UI"/>
            </a:endParaRPr>
          </a:p>
          <a:p>
            <a:pPr marL="241300" marR="5080" indent="-228600">
              <a:lnSpc>
                <a:spcPct val="108500"/>
              </a:lnSpc>
              <a:spcBef>
                <a:spcPts val="1400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of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tissue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very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active,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have</a:t>
            </a:r>
            <a:r>
              <a:rPr sz="1300" spc="6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dense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cytoplasm,</a:t>
            </a:r>
            <a:r>
              <a:rPr sz="1300" b="1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thin </a:t>
            </a:r>
            <a:r>
              <a:rPr sz="1300" b="1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cellulose</a:t>
            </a:r>
            <a:r>
              <a:rPr sz="1300" b="1" spc="-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walls</a:t>
            </a:r>
            <a:r>
              <a:rPr sz="1300" b="1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prominent nuclei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lack vacuoles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6137" y="7954085"/>
            <a:ext cx="5874385" cy="407670"/>
          </a:xfrm>
          <a:custGeom>
            <a:avLst/>
            <a:gdLst/>
            <a:ahLst/>
            <a:cxnLst/>
            <a:rect l="l" t="t" r="r" b="b"/>
            <a:pathLst>
              <a:path w="5874384" h="407670">
                <a:moveTo>
                  <a:pt x="5874131" y="0"/>
                </a:moveTo>
                <a:lnTo>
                  <a:pt x="0" y="0"/>
                </a:lnTo>
                <a:lnTo>
                  <a:pt x="0" y="407212"/>
                </a:lnTo>
                <a:lnTo>
                  <a:pt x="5874131" y="407212"/>
                </a:lnTo>
                <a:lnTo>
                  <a:pt x="5874131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6137" y="7959978"/>
            <a:ext cx="587438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10"/>
              </a:spcBef>
            </a:pPr>
            <a:r>
              <a:rPr sz="2400" b="1" spc="-10" dirty="0">
                <a:solidFill>
                  <a:srgbClr val="FF0000"/>
                </a:solidFill>
                <a:latin typeface="Segoe UI"/>
                <a:cs typeface="Segoe UI"/>
              </a:rPr>
              <a:t>Permanent</a:t>
            </a:r>
            <a:r>
              <a:rPr sz="2400" b="1" spc="-50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Segoe UI"/>
                <a:cs typeface="Segoe UI"/>
              </a:rPr>
              <a:t>Tissue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9561" y="7954085"/>
            <a:ext cx="36830" cy="407670"/>
          </a:xfrm>
          <a:custGeom>
            <a:avLst/>
            <a:gdLst/>
            <a:ahLst/>
            <a:cxnLst/>
            <a:rect l="l" t="t" r="r" b="b"/>
            <a:pathLst>
              <a:path w="36829" h="407670">
                <a:moveTo>
                  <a:pt x="36576" y="0"/>
                </a:moveTo>
                <a:lnTo>
                  <a:pt x="0" y="0"/>
                </a:lnTo>
                <a:lnTo>
                  <a:pt x="0" y="407212"/>
                </a:lnTo>
                <a:lnTo>
                  <a:pt x="36576" y="407212"/>
                </a:lnTo>
                <a:lnTo>
                  <a:pt x="36576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1745" y="8514359"/>
            <a:ext cx="555879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0800"/>
              </a:lnSpc>
              <a:spcBef>
                <a:spcPts val="100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What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happens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formed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by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meristematic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tissue?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They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take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up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specific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role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lose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ability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divide.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result,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form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permanent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tissue.</a:t>
            </a:r>
            <a:endParaRPr sz="1300">
              <a:latin typeface="Segoe UI"/>
              <a:cs typeface="Segoe U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565" y="914399"/>
            <a:ext cx="4084354" cy="47224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02309" y="894104"/>
            <a:ext cx="5486400" cy="1123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00355" marR="5080" indent="-228600">
              <a:lnSpc>
                <a:spcPct val="109600"/>
              </a:lnSpc>
              <a:spcBef>
                <a:spcPts val="12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process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taking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up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permanent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shape,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size,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function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called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differentiation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meristematic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differentiate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form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different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types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permanent tissue.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b="1" dirty="0">
                <a:solidFill>
                  <a:srgbClr val="393939"/>
                </a:solidFill>
                <a:latin typeface="Segoe UI"/>
                <a:cs typeface="Segoe UI"/>
              </a:rPr>
              <a:t>Simple</a:t>
            </a:r>
            <a:r>
              <a:rPr sz="1500" b="1" spc="-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393939"/>
                </a:solidFill>
                <a:latin typeface="Segoe UI"/>
                <a:cs typeface="Segoe UI"/>
              </a:rPr>
              <a:t>Permanent</a:t>
            </a:r>
            <a:r>
              <a:rPr sz="1500" b="1" spc="-5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endParaRPr sz="15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96721" y="2044572"/>
            <a:ext cx="5774055" cy="18415"/>
          </a:xfrm>
          <a:custGeom>
            <a:avLst/>
            <a:gdLst/>
            <a:ahLst/>
            <a:cxnLst/>
            <a:rect l="l" t="t" r="r" b="b"/>
            <a:pathLst>
              <a:path w="5774055" h="18414">
                <a:moveTo>
                  <a:pt x="5773547" y="0"/>
                </a:moveTo>
                <a:lnTo>
                  <a:pt x="0" y="0"/>
                </a:lnTo>
                <a:lnTo>
                  <a:pt x="0" y="18288"/>
                </a:lnTo>
                <a:lnTo>
                  <a:pt x="5773547" y="18288"/>
                </a:lnTo>
                <a:lnTo>
                  <a:pt x="577354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02309" y="9162668"/>
            <a:ext cx="1019175" cy="2343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50" b="1" spc="-5" dirty="0">
                <a:solidFill>
                  <a:srgbClr val="393939"/>
                </a:solidFill>
                <a:latin typeface="Segoe UI"/>
                <a:cs typeface="Segoe UI"/>
              </a:rPr>
              <a:t>P</a:t>
            </a:r>
            <a:r>
              <a:rPr sz="1350" b="1" spc="-1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50" b="1" dirty="0">
                <a:solidFill>
                  <a:srgbClr val="393939"/>
                </a:solidFill>
                <a:latin typeface="Segoe UI"/>
                <a:cs typeface="Segoe UI"/>
              </a:rPr>
              <a:t>r</a:t>
            </a:r>
            <a:r>
              <a:rPr sz="1350" b="1" spc="20" dirty="0">
                <a:solidFill>
                  <a:srgbClr val="393939"/>
                </a:solidFill>
                <a:latin typeface="Segoe UI"/>
                <a:cs typeface="Segoe UI"/>
              </a:rPr>
              <a:t>e</a:t>
            </a:r>
            <a:r>
              <a:rPr sz="1350" b="1" spc="10" dirty="0">
                <a:solidFill>
                  <a:srgbClr val="393939"/>
                </a:solidFill>
                <a:latin typeface="Segoe UI"/>
                <a:cs typeface="Segoe UI"/>
              </a:rPr>
              <a:t>n</a:t>
            </a:r>
            <a:r>
              <a:rPr sz="1350" b="1" spc="-5" dirty="0">
                <a:solidFill>
                  <a:srgbClr val="393939"/>
                </a:solidFill>
                <a:latin typeface="Segoe UI"/>
                <a:cs typeface="Segoe UI"/>
              </a:rPr>
              <a:t>c</a:t>
            </a:r>
            <a:r>
              <a:rPr sz="1350" b="1" spc="10" dirty="0">
                <a:solidFill>
                  <a:srgbClr val="393939"/>
                </a:solidFill>
                <a:latin typeface="Segoe UI"/>
                <a:cs typeface="Segoe UI"/>
              </a:rPr>
              <a:t>h</a:t>
            </a:r>
            <a:r>
              <a:rPr sz="1350" b="1" spc="-50" dirty="0">
                <a:solidFill>
                  <a:srgbClr val="393939"/>
                </a:solidFill>
                <a:latin typeface="Segoe UI"/>
                <a:cs typeface="Segoe UI"/>
              </a:rPr>
              <a:t>y</a:t>
            </a:r>
            <a:r>
              <a:rPr sz="1350" b="1" spc="20" dirty="0">
                <a:solidFill>
                  <a:srgbClr val="393939"/>
                </a:solidFill>
                <a:latin typeface="Segoe UI"/>
                <a:cs typeface="Segoe UI"/>
              </a:rPr>
              <a:t>m</a:t>
            </a:r>
            <a:r>
              <a:rPr sz="1350" b="1" spc="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endParaRPr sz="1350">
              <a:latin typeface="Segoe UI"/>
              <a:cs typeface="Segoe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96721" y="9422587"/>
            <a:ext cx="5774055" cy="9525"/>
          </a:xfrm>
          <a:custGeom>
            <a:avLst/>
            <a:gdLst/>
            <a:ahLst/>
            <a:cxnLst/>
            <a:rect l="l" t="t" r="r" b="b"/>
            <a:pathLst>
              <a:path w="5774055" h="9525">
                <a:moveTo>
                  <a:pt x="5773547" y="0"/>
                </a:moveTo>
                <a:lnTo>
                  <a:pt x="0" y="0"/>
                </a:lnTo>
                <a:lnTo>
                  <a:pt x="0" y="9143"/>
                </a:lnTo>
                <a:lnTo>
                  <a:pt x="5773547" y="9143"/>
                </a:lnTo>
                <a:lnTo>
                  <a:pt x="5773547" y="0"/>
                </a:lnTo>
                <a:close/>
              </a:path>
            </a:pathLst>
          </a:custGeom>
          <a:solidFill>
            <a:srgbClr val="FF9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2326350"/>
            <a:ext cx="5573662" cy="66186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96721" y="2461005"/>
            <a:ext cx="5774055" cy="9525"/>
          </a:xfrm>
          <a:custGeom>
            <a:avLst/>
            <a:gdLst/>
            <a:ahLst/>
            <a:cxnLst/>
            <a:rect l="l" t="t" r="r" b="b"/>
            <a:pathLst>
              <a:path w="5774055" h="9525">
                <a:moveTo>
                  <a:pt x="5773547" y="0"/>
                </a:moveTo>
                <a:lnTo>
                  <a:pt x="0" y="0"/>
                </a:lnTo>
                <a:lnTo>
                  <a:pt x="0" y="9144"/>
                </a:lnTo>
                <a:lnTo>
                  <a:pt x="5773547" y="9144"/>
                </a:lnTo>
                <a:lnTo>
                  <a:pt x="5773547" y="0"/>
                </a:lnTo>
                <a:close/>
              </a:path>
            </a:pathLst>
          </a:custGeom>
          <a:solidFill>
            <a:srgbClr val="FF9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6721" y="3755135"/>
            <a:ext cx="5774055" cy="9525"/>
          </a:xfrm>
          <a:custGeom>
            <a:avLst/>
            <a:gdLst/>
            <a:ahLst/>
            <a:cxnLst/>
            <a:rect l="l" t="t" r="r" b="b"/>
            <a:pathLst>
              <a:path w="5774055" h="9525">
                <a:moveTo>
                  <a:pt x="5773547" y="0"/>
                </a:moveTo>
                <a:lnTo>
                  <a:pt x="0" y="0"/>
                </a:lnTo>
                <a:lnTo>
                  <a:pt x="0" y="9144"/>
                </a:lnTo>
                <a:lnTo>
                  <a:pt x="5773547" y="9144"/>
                </a:lnTo>
                <a:lnTo>
                  <a:pt x="5773547" y="0"/>
                </a:lnTo>
                <a:close/>
              </a:path>
            </a:pathLst>
          </a:custGeom>
          <a:solidFill>
            <a:srgbClr val="FF9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6721" y="5269357"/>
            <a:ext cx="5774055" cy="9525"/>
          </a:xfrm>
          <a:custGeom>
            <a:avLst/>
            <a:gdLst/>
            <a:ahLst/>
            <a:cxnLst/>
            <a:rect l="l" t="t" r="r" b="b"/>
            <a:pathLst>
              <a:path w="5774055" h="9525">
                <a:moveTo>
                  <a:pt x="5773547" y="0"/>
                </a:moveTo>
                <a:lnTo>
                  <a:pt x="0" y="0"/>
                </a:lnTo>
                <a:lnTo>
                  <a:pt x="0" y="9143"/>
                </a:lnTo>
                <a:lnTo>
                  <a:pt x="5773547" y="9143"/>
                </a:lnTo>
                <a:lnTo>
                  <a:pt x="5773547" y="0"/>
                </a:lnTo>
                <a:close/>
              </a:path>
            </a:pathLst>
          </a:custGeom>
          <a:solidFill>
            <a:srgbClr val="FF9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6721" y="7222235"/>
            <a:ext cx="5774055" cy="9525"/>
          </a:xfrm>
          <a:custGeom>
            <a:avLst/>
            <a:gdLst/>
            <a:ahLst/>
            <a:cxnLst/>
            <a:rect l="l" t="t" r="r" b="b"/>
            <a:pathLst>
              <a:path w="5774055" h="9525">
                <a:moveTo>
                  <a:pt x="5773547" y="0"/>
                </a:moveTo>
                <a:lnTo>
                  <a:pt x="0" y="0"/>
                </a:lnTo>
                <a:lnTo>
                  <a:pt x="0" y="9144"/>
                </a:lnTo>
                <a:lnTo>
                  <a:pt x="5773547" y="9144"/>
                </a:lnTo>
                <a:lnTo>
                  <a:pt x="5773547" y="0"/>
                </a:lnTo>
                <a:close/>
              </a:path>
            </a:pathLst>
          </a:custGeom>
          <a:solidFill>
            <a:srgbClr val="FF9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02309" y="894104"/>
            <a:ext cx="5747385" cy="8695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795655" indent="-228600">
              <a:lnSpc>
                <a:spcPct val="110800"/>
              </a:lnSpc>
              <a:spcBef>
                <a:spcPts val="10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few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layers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form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basic</a:t>
            </a:r>
            <a:r>
              <a:rPr sz="1300" spc="5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packing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parenchyma,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type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permanent tissue.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consists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endParaRPr sz="1300">
              <a:latin typeface="Segoe UI"/>
              <a:cs typeface="Segoe UI"/>
            </a:endParaRPr>
          </a:p>
          <a:p>
            <a:pPr marL="300355">
              <a:lnSpc>
                <a:spcPct val="100000"/>
              </a:lnSpc>
              <a:spcBef>
                <a:spcPts val="165"/>
              </a:spcBef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relatively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unspecialised</a:t>
            </a:r>
            <a:r>
              <a:rPr sz="1300" b="1" spc="-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cells with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thin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cell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walls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endParaRPr sz="1300">
              <a:latin typeface="Segoe UI"/>
              <a:cs typeface="Segoe UI"/>
            </a:endParaRPr>
          </a:p>
          <a:p>
            <a:pPr marL="300355" marR="234950" indent="-228600">
              <a:lnSpc>
                <a:spcPct val="108500"/>
              </a:lnSpc>
              <a:spcBef>
                <a:spcPts val="4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live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usually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loosely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packed,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that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large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spaces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between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(intercellular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spaces)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found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this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tissue.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93939"/>
              </a:buClr>
              <a:buFont typeface="Symbol"/>
              <a:buChar char=""/>
            </a:pPr>
            <a:endParaRPr sz="12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350" b="1" dirty="0">
                <a:solidFill>
                  <a:srgbClr val="393939"/>
                </a:solidFill>
                <a:latin typeface="Segoe UI"/>
                <a:cs typeface="Segoe UI"/>
              </a:rPr>
              <a:t>Chlorenchyma</a:t>
            </a:r>
            <a:endParaRPr sz="13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Segoe UI"/>
              <a:cs typeface="Segoe UI"/>
            </a:endParaRPr>
          </a:p>
          <a:p>
            <a:pPr marL="300355" marR="12065" indent="-228600">
              <a:lnSpc>
                <a:spcPct val="109700"/>
              </a:lnSpc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tissue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provides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support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plants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also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stores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 food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some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situations,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contains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chlorophyll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performs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photosynthesis,</a:t>
            </a:r>
            <a:r>
              <a:rPr sz="1300" spc="5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then</a:t>
            </a:r>
            <a:r>
              <a:rPr sz="1300" spc="6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called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chlorenchyma.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93939"/>
              </a:buClr>
              <a:buFont typeface="Symbol"/>
              <a:buChar char=""/>
            </a:pPr>
            <a:endParaRPr sz="12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350" b="1" dirty="0">
                <a:solidFill>
                  <a:srgbClr val="393939"/>
                </a:solidFill>
                <a:latin typeface="Segoe UI"/>
                <a:cs typeface="Segoe UI"/>
              </a:rPr>
              <a:t>Aerenchyma</a:t>
            </a:r>
            <a:endParaRPr sz="13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Segoe UI"/>
              <a:cs typeface="Segoe UI"/>
            </a:endParaRPr>
          </a:p>
          <a:p>
            <a:pPr marL="300355" indent="-229235">
              <a:lnSpc>
                <a:spcPct val="100000"/>
              </a:lnSpc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aquatic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plants,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large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air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cavities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present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parenchyma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to</a:t>
            </a:r>
            <a:endParaRPr sz="1300">
              <a:latin typeface="Segoe UI"/>
              <a:cs typeface="Segoe UI"/>
            </a:endParaRPr>
          </a:p>
          <a:p>
            <a:pPr marL="300355" marR="5080">
              <a:lnSpc>
                <a:spcPct val="109700"/>
              </a:lnSpc>
              <a:spcBef>
                <a:spcPts val="20"/>
              </a:spcBef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give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buoyancy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to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help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them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float.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Such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parenchyma type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called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aerenchyma.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parenchyma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stems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 roots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also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stores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nutrients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water.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350" b="1" dirty="0">
                <a:solidFill>
                  <a:srgbClr val="393939"/>
                </a:solidFill>
                <a:latin typeface="Segoe UI"/>
                <a:cs typeface="Segoe UI"/>
              </a:rPr>
              <a:t>Collenchyma</a:t>
            </a:r>
            <a:endParaRPr sz="13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50">
              <a:latin typeface="Segoe UI"/>
              <a:cs typeface="Segoe UI"/>
            </a:endParaRPr>
          </a:p>
          <a:p>
            <a:pPr marL="300355" marR="66675" indent="-228600">
              <a:lnSpc>
                <a:spcPct val="110400"/>
              </a:lnSpc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flexibility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plants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due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to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another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permanent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collenchyma.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allows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easy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bending 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various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parts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plant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(leaf,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stem)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without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breaking.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also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provides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mechanical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support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plants.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can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find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this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leaf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stalks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below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epidermis.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this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living,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elongated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and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irregularly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thickened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corners.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5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very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little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intercellular</a:t>
            </a:r>
            <a:r>
              <a:rPr sz="1300" b="1" spc="-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space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93939"/>
              </a:buClr>
              <a:buFont typeface="Symbol"/>
              <a:buChar char=""/>
            </a:pPr>
            <a:endParaRPr sz="12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350" b="1" dirty="0">
                <a:solidFill>
                  <a:srgbClr val="393939"/>
                </a:solidFill>
                <a:latin typeface="Segoe UI"/>
                <a:cs typeface="Segoe UI"/>
              </a:rPr>
              <a:t>Sclerenchyma</a:t>
            </a:r>
            <a:endParaRPr sz="13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50">
              <a:latin typeface="Segoe UI"/>
              <a:cs typeface="Segoe UI"/>
            </a:endParaRPr>
          </a:p>
          <a:p>
            <a:pPr marL="300355" marR="10795" indent="-228600">
              <a:lnSpc>
                <a:spcPct val="110500"/>
              </a:lnSpc>
              <a:spcBef>
                <a:spcPts val="5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Yet another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type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permanent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sclerenchyma.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which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makes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hard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 and 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stiff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have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seen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husk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of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a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coconut.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 is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made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sclerenchymatous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tissue.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7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8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dead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They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long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narrow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walls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thickened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due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lignin</a:t>
            </a:r>
            <a:r>
              <a:rPr sz="1300" b="1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(a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chemical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substance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which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acts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cement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hardens</a:t>
            </a:r>
            <a:r>
              <a:rPr sz="1300" spc="7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them).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Often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these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walls are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so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thick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that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there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no</a:t>
            </a:r>
            <a:r>
              <a:rPr sz="1300" b="1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internal</a:t>
            </a:r>
            <a:r>
              <a:rPr sz="1300" b="1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space</a:t>
            </a:r>
            <a:r>
              <a:rPr sz="1300" b="1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inside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cell.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present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stems,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around vascular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bundles,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veins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leaves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hard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covering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seeds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nuts.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provides strength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parts.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350" b="1" dirty="0">
                <a:solidFill>
                  <a:srgbClr val="393939"/>
                </a:solidFill>
                <a:latin typeface="Segoe UI"/>
                <a:cs typeface="Segoe UI"/>
              </a:rPr>
              <a:t>Epidermis</a:t>
            </a:r>
            <a:endParaRPr sz="1350">
              <a:latin typeface="Segoe UI"/>
              <a:cs typeface="Segoe U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96721" y="9614611"/>
            <a:ext cx="5774055" cy="9525"/>
          </a:xfrm>
          <a:custGeom>
            <a:avLst/>
            <a:gdLst/>
            <a:ahLst/>
            <a:cxnLst/>
            <a:rect l="l" t="t" r="r" b="b"/>
            <a:pathLst>
              <a:path w="5774055" h="9525">
                <a:moveTo>
                  <a:pt x="5773547" y="0"/>
                </a:moveTo>
                <a:lnTo>
                  <a:pt x="0" y="0"/>
                </a:lnTo>
                <a:lnTo>
                  <a:pt x="0" y="9143"/>
                </a:lnTo>
                <a:lnTo>
                  <a:pt x="5773547" y="9143"/>
                </a:lnTo>
                <a:lnTo>
                  <a:pt x="5773547" y="0"/>
                </a:lnTo>
                <a:close/>
              </a:path>
            </a:pathLst>
          </a:custGeom>
          <a:solidFill>
            <a:srgbClr val="FF92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96721" y="7976869"/>
            <a:ext cx="5774055" cy="18415"/>
          </a:xfrm>
          <a:custGeom>
            <a:avLst/>
            <a:gdLst/>
            <a:ahLst/>
            <a:cxnLst/>
            <a:rect l="l" t="t" r="r" b="b"/>
            <a:pathLst>
              <a:path w="5774055" h="18415">
                <a:moveTo>
                  <a:pt x="5773547" y="0"/>
                </a:moveTo>
                <a:lnTo>
                  <a:pt x="0" y="0"/>
                </a:lnTo>
                <a:lnTo>
                  <a:pt x="0" y="18288"/>
                </a:lnTo>
                <a:lnTo>
                  <a:pt x="5773547" y="18288"/>
                </a:lnTo>
                <a:lnTo>
                  <a:pt x="577354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2309" y="894104"/>
            <a:ext cx="5747385" cy="8601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329565" indent="-228600">
              <a:lnSpc>
                <a:spcPct val="110800"/>
              </a:lnSpc>
              <a:spcBef>
                <a:spcPts val="10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What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you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observe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outermost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layer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called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epidermis.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usually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made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single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layer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cells.</a:t>
            </a:r>
            <a:endParaRPr sz="1300">
              <a:latin typeface="Segoe UI"/>
              <a:cs typeface="Segoe UI"/>
            </a:endParaRPr>
          </a:p>
          <a:p>
            <a:pPr marL="300355" marR="321310" indent="-228600">
              <a:lnSpc>
                <a:spcPts val="1730"/>
              </a:lnSpc>
              <a:spcBef>
                <a:spcPts val="85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some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living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very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dry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habitats,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Epidermis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may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be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thicker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since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protection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against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water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loss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critical.</a:t>
            </a:r>
            <a:endParaRPr sz="1300">
              <a:latin typeface="Segoe UI"/>
              <a:cs typeface="Segoe UI"/>
            </a:endParaRPr>
          </a:p>
          <a:p>
            <a:pPr marL="300355" indent="-229235">
              <a:lnSpc>
                <a:spcPct val="100000"/>
              </a:lnSpc>
              <a:spcBef>
                <a:spcPts val="8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entire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surface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a plant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has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outer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covering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epidermis.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</a:t>
            </a:r>
            <a:endParaRPr sz="1300">
              <a:latin typeface="Segoe UI"/>
              <a:cs typeface="Segoe UI"/>
            </a:endParaRPr>
          </a:p>
          <a:p>
            <a:pPr marL="300355">
              <a:lnSpc>
                <a:spcPct val="100000"/>
              </a:lnSpc>
              <a:spcBef>
                <a:spcPts val="170"/>
              </a:spcBef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protects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all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parts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plant.</a:t>
            </a:r>
            <a:endParaRPr sz="1300">
              <a:latin typeface="Segoe UI"/>
              <a:cs typeface="Segoe UI"/>
            </a:endParaRPr>
          </a:p>
          <a:p>
            <a:pPr marL="300355" indent="-228600">
              <a:lnSpc>
                <a:spcPct val="100000"/>
              </a:lnSpc>
              <a:spcBef>
                <a:spcPts val="165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Epidermal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aerial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parts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of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often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secrete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waxy,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water-</a:t>
            </a:r>
            <a:endParaRPr sz="1300">
              <a:latin typeface="Segoe UI"/>
              <a:cs typeface="Segoe UI"/>
            </a:endParaRPr>
          </a:p>
          <a:p>
            <a:pPr marL="300355" marR="48895">
              <a:lnSpc>
                <a:spcPct val="110800"/>
              </a:lnSpc>
              <a:spcBef>
                <a:spcPts val="5"/>
              </a:spcBef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resistant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layer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their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outer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surface.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aids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protection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against</a:t>
            </a:r>
            <a:r>
              <a:rPr sz="1300" spc="6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loss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water,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mechanical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injury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invasion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by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parasitic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fungi.</a:t>
            </a:r>
            <a:endParaRPr sz="1300">
              <a:latin typeface="Segoe UI"/>
              <a:cs typeface="Segoe UI"/>
            </a:endParaRPr>
          </a:p>
          <a:p>
            <a:pPr marL="300355" marR="419100" indent="-228600">
              <a:lnSpc>
                <a:spcPts val="1730"/>
              </a:lnSpc>
              <a:spcBef>
                <a:spcPts val="8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Since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it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has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a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protective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role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play,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epidermal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form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continuous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layer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without intercellular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spaces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endParaRPr sz="1300">
              <a:latin typeface="Segoe UI"/>
              <a:cs typeface="Segoe UI"/>
            </a:endParaRPr>
          </a:p>
          <a:p>
            <a:pPr marL="300355" indent="-229235">
              <a:lnSpc>
                <a:spcPct val="100000"/>
              </a:lnSpc>
              <a:spcBef>
                <a:spcPts val="85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Most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epidermal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relatively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flat.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Often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their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outer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side</a:t>
            </a:r>
            <a:r>
              <a:rPr sz="1300" spc="8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walls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endParaRPr sz="1300">
              <a:latin typeface="Segoe UI"/>
              <a:cs typeface="Segoe UI"/>
            </a:endParaRPr>
          </a:p>
          <a:p>
            <a:pPr marL="300355">
              <a:lnSpc>
                <a:spcPct val="100000"/>
              </a:lnSpc>
              <a:spcBef>
                <a:spcPts val="165"/>
              </a:spcBef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thicker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than</a:t>
            </a:r>
            <a:r>
              <a:rPr sz="1300" spc="-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inner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wall.</a:t>
            </a:r>
            <a:endParaRPr sz="1300">
              <a:latin typeface="Segoe UI"/>
              <a:cs typeface="Segoe UI"/>
            </a:endParaRPr>
          </a:p>
          <a:p>
            <a:pPr marL="300355" marR="212090" indent="-228600">
              <a:lnSpc>
                <a:spcPct val="110800"/>
              </a:lnSpc>
              <a:spcBef>
                <a:spcPts val="5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Small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pores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epidermis of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leaf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called</a:t>
            </a:r>
            <a:r>
              <a:rPr sz="1300" spc="5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stomata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Stomata are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enclosed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by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two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kidney-shaped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called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guard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necessary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for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exchanging gases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with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atmosphere.</a:t>
            </a:r>
            <a:endParaRPr sz="1300">
              <a:latin typeface="Segoe UI"/>
              <a:cs typeface="Segoe UI"/>
            </a:endParaRPr>
          </a:p>
          <a:p>
            <a:pPr marL="300355" marR="101600" indent="-228600">
              <a:lnSpc>
                <a:spcPts val="1760"/>
              </a:lnSpc>
              <a:spcBef>
                <a:spcPts val="6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Transpiration</a:t>
            </a:r>
            <a:r>
              <a:rPr sz="1300" b="1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(loss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water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form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water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vapour)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also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takes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place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through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stomata</a:t>
            </a:r>
            <a:endParaRPr sz="1300">
              <a:latin typeface="Segoe UI"/>
              <a:cs typeface="Segoe UI"/>
            </a:endParaRPr>
          </a:p>
          <a:p>
            <a:pPr marL="300355" indent="-229235">
              <a:lnSpc>
                <a:spcPct val="100000"/>
              </a:lnSpc>
              <a:spcBef>
                <a:spcPts val="8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Epidermal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roots,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whose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function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water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absorption,</a:t>
            </a:r>
            <a:endParaRPr sz="1300">
              <a:latin typeface="Segoe UI"/>
              <a:cs typeface="Segoe UI"/>
            </a:endParaRPr>
          </a:p>
          <a:p>
            <a:pPr marL="300355" marR="710565">
              <a:lnSpc>
                <a:spcPct val="110800"/>
              </a:lnSpc>
              <a:spcBef>
                <a:spcPts val="5"/>
              </a:spcBef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commonly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bear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long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hair-like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parts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that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greatly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increase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total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absorptive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surface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area.</a:t>
            </a:r>
            <a:endParaRPr sz="1300">
              <a:latin typeface="Segoe UI"/>
              <a:cs typeface="Segoe UI"/>
            </a:endParaRPr>
          </a:p>
          <a:p>
            <a:pPr marL="300355" indent="-229235">
              <a:lnSpc>
                <a:spcPct val="100000"/>
              </a:lnSpc>
              <a:spcBef>
                <a:spcPts val="165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some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plants like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desert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plants,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epidermis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has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thick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waxy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coating</a:t>
            </a:r>
            <a:endParaRPr sz="1300">
              <a:latin typeface="Segoe UI"/>
              <a:cs typeface="Segoe UI"/>
            </a:endParaRPr>
          </a:p>
          <a:p>
            <a:pPr marL="300355">
              <a:lnSpc>
                <a:spcPct val="100000"/>
              </a:lnSpc>
              <a:spcBef>
                <a:spcPts val="170"/>
              </a:spcBef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cutin</a:t>
            </a:r>
            <a:r>
              <a:rPr sz="1300" b="1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(chemical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substance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with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waterproof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quality)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on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its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outer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surface.</a:t>
            </a:r>
            <a:endParaRPr sz="1300">
              <a:latin typeface="Segoe UI"/>
              <a:cs typeface="Segoe UI"/>
            </a:endParaRPr>
          </a:p>
          <a:p>
            <a:pPr marL="300355" marR="153035" indent="-228600">
              <a:lnSpc>
                <a:spcPct val="110800"/>
              </a:lnSpc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As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plants grow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older,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outer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protective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undergoes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certain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changes.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strip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secondary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meristem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replaces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epidermis of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stem.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outside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cut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off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from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layer.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forms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several-layer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thick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cork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or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bark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tree.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Cells of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cork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-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dead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endParaRPr sz="1300">
              <a:latin typeface="Segoe UI"/>
              <a:cs typeface="Segoe UI"/>
            </a:endParaRPr>
          </a:p>
          <a:p>
            <a:pPr marL="300355" marR="5080">
              <a:lnSpc>
                <a:spcPct val="109700"/>
              </a:lnSpc>
              <a:spcBef>
                <a:spcPts val="20"/>
              </a:spcBef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compactly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arranged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without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intercellular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spaces.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also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have</a:t>
            </a:r>
            <a:r>
              <a:rPr sz="1300" spc="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chemical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called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suberin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their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walls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that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makes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them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impervious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gases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water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500" b="1" dirty="0">
                <a:solidFill>
                  <a:srgbClr val="393939"/>
                </a:solidFill>
                <a:latin typeface="Segoe UI"/>
                <a:cs typeface="Segoe UI"/>
              </a:rPr>
              <a:t>Complex</a:t>
            </a:r>
            <a:r>
              <a:rPr sz="1500" b="1" spc="-5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393939"/>
                </a:solidFill>
                <a:latin typeface="Segoe UI"/>
                <a:cs typeface="Segoe UI"/>
              </a:rPr>
              <a:t>Permanent</a:t>
            </a:r>
            <a:r>
              <a:rPr sz="1500" b="1" spc="-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endParaRPr sz="15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Segoe UI"/>
              <a:cs typeface="Segoe UI"/>
            </a:endParaRPr>
          </a:p>
          <a:p>
            <a:pPr marL="300355" marR="292735" indent="-228600">
              <a:lnSpc>
                <a:spcPct val="110800"/>
              </a:lnSpc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different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types of tissues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have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discussed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until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now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all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made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one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type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which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look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like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each other.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Such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called</a:t>
            </a:r>
            <a:endParaRPr sz="1300">
              <a:latin typeface="Segoe UI"/>
              <a:cs typeface="Segoe UI"/>
            </a:endParaRPr>
          </a:p>
          <a:p>
            <a:pPr marL="300355" marR="59690">
              <a:lnSpc>
                <a:spcPct val="110800"/>
              </a:lnSpc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simple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permanent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Yet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another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type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of</a:t>
            </a:r>
            <a:r>
              <a:rPr sz="1300" spc="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permanent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complex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tissue.</a:t>
            </a:r>
            <a:endParaRPr sz="1300">
              <a:latin typeface="Segoe UI"/>
              <a:cs typeface="Segoe UI"/>
            </a:endParaRPr>
          </a:p>
          <a:p>
            <a:pPr marL="300355" marR="114300" indent="-228600">
              <a:lnSpc>
                <a:spcPts val="1730"/>
              </a:lnSpc>
              <a:spcBef>
                <a:spcPts val="85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Complex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made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of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more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than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one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type</a:t>
            </a:r>
            <a:r>
              <a:rPr sz="1300" b="1" spc="-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b="1" spc="5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All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these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coordinate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perform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common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function.</a:t>
            </a:r>
            <a:endParaRPr sz="13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61745" y="894104"/>
            <a:ext cx="5633085" cy="89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99695" indent="-228600">
              <a:lnSpc>
                <a:spcPct val="110800"/>
              </a:lnSpc>
              <a:spcBef>
                <a:spcPts val="100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Xylem</a:t>
            </a:r>
            <a:r>
              <a:rPr sz="1300" b="1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phloem</a:t>
            </a:r>
            <a:r>
              <a:rPr sz="1300" b="1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examples of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such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complex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tissues.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They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both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conducting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tissues</a:t>
            </a:r>
            <a:r>
              <a:rPr sz="1300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constitute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vascular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bundle.</a:t>
            </a:r>
            <a:endParaRPr sz="1300">
              <a:latin typeface="Segoe UI"/>
              <a:cs typeface="Segoe UI"/>
            </a:endParaRPr>
          </a:p>
          <a:p>
            <a:pPr marL="241300" marR="5080" indent="-228600">
              <a:lnSpc>
                <a:spcPct val="108600"/>
              </a:lnSpc>
              <a:spcBef>
                <a:spcPts val="3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Vascular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or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conductive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tissue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 distinctive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feature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complex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plants,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one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that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has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made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possible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their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survival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terrestrial</a:t>
            </a:r>
            <a:r>
              <a:rPr sz="1300" spc="75" dirty="0">
                <a:solidFill>
                  <a:srgbClr val="E8544E"/>
                </a:solidFill>
                <a:latin typeface="Segoe UI"/>
                <a:cs typeface="Segoe UI"/>
              </a:rPr>
              <a:t> </a:t>
            </a:r>
            <a:r>
              <a:rPr sz="1300" u="sng" spc="-10" dirty="0">
                <a:solidFill>
                  <a:srgbClr val="E8544E"/>
                </a:solidFill>
                <a:uFill>
                  <a:solidFill>
                    <a:srgbClr val="E8544E"/>
                  </a:solidFill>
                </a:uFill>
                <a:latin typeface="Segoe UI"/>
                <a:cs typeface="Segoe UI"/>
                <a:hlinkClick r:id="rId2"/>
              </a:rPr>
              <a:t>environment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  <a:hlinkClick r:id="rId2"/>
              </a:rPr>
              <a:t>.</a:t>
            </a:r>
            <a:endParaRPr sz="13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399"/>
            <a:ext cx="3709821" cy="884905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96721" y="1171066"/>
            <a:ext cx="5774055" cy="9525"/>
          </a:xfrm>
          <a:custGeom>
            <a:avLst/>
            <a:gdLst/>
            <a:ahLst/>
            <a:cxnLst/>
            <a:rect l="l" t="t" r="r" b="b"/>
            <a:pathLst>
              <a:path w="5774055" h="9525">
                <a:moveTo>
                  <a:pt x="5773547" y="0"/>
                </a:moveTo>
                <a:lnTo>
                  <a:pt x="0" y="0"/>
                </a:lnTo>
                <a:lnTo>
                  <a:pt x="0" y="9144"/>
                </a:lnTo>
                <a:lnTo>
                  <a:pt x="5773547" y="9144"/>
                </a:lnTo>
                <a:lnTo>
                  <a:pt x="5773547" y="0"/>
                </a:lnTo>
                <a:close/>
              </a:path>
            </a:pathLst>
          </a:custGeom>
          <a:solidFill>
            <a:srgbClr val="FF9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6721" y="3123945"/>
            <a:ext cx="5774055" cy="9525"/>
          </a:xfrm>
          <a:custGeom>
            <a:avLst/>
            <a:gdLst/>
            <a:ahLst/>
            <a:cxnLst/>
            <a:rect l="l" t="t" r="r" b="b"/>
            <a:pathLst>
              <a:path w="5774055" h="9525">
                <a:moveTo>
                  <a:pt x="5773547" y="0"/>
                </a:moveTo>
                <a:lnTo>
                  <a:pt x="0" y="0"/>
                </a:lnTo>
                <a:lnTo>
                  <a:pt x="0" y="9144"/>
                </a:lnTo>
                <a:lnTo>
                  <a:pt x="5773547" y="9144"/>
                </a:lnTo>
                <a:lnTo>
                  <a:pt x="5773547" y="0"/>
                </a:lnTo>
                <a:close/>
              </a:path>
            </a:pathLst>
          </a:custGeom>
          <a:solidFill>
            <a:srgbClr val="FF9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02309" y="911478"/>
            <a:ext cx="5697220" cy="37179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50" b="1" dirty="0">
                <a:solidFill>
                  <a:srgbClr val="393939"/>
                </a:solidFill>
                <a:latin typeface="Segoe UI"/>
                <a:cs typeface="Segoe UI"/>
              </a:rPr>
              <a:t>Xylem</a:t>
            </a:r>
            <a:endParaRPr sz="13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Segoe UI"/>
              <a:cs typeface="Segoe UI"/>
            </a:endParaRPr>
          </a:p>
          <a:p>
            <a:pPr marL="300355" marR="369570" indent="-228600">
              <a:lnSpc>
                <a:spcPct val="110900"/>
              </a:lnSpc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Xylem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consists of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tracheids,</a:t>
            </a:r>
            <a:r>
              <a:rPr sz="1300" b="1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vessels,</a:t>
            </a:r>
            <a:r>
              <a:rPr sz="1300" b="1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xylem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 parenchyma</a:t>
            </a:r>
            <a:r>
              <a:rPr sz="1300" b="1" spc="2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xylem </a:t>
            </a:r>
            <a:r>
              <a:rPr sz="1300" b="1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fibres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have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thick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walls,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many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them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dead</a:t>
            </a:r>
            <a:r>
              <a:rPr sz="1300" spc="5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cells.</a:t>
            </a:r>
            <a:endParaRPr sz="1300">
              <a:latin typeface="Segoe UI"/>
              <a:cs typeface="Segoe UI"/>
            </a:endParaRPr>
          </a:p>
          <a:p>
            <a:pPr marL="300355" marR="38735" indent="-228600">
              <a:lnSpc>
                <a:spcPct val="110800"/>
              </a:lnSpc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Tracheids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vessels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are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tubular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structures.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This allows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transport </a:t>
            </a:r>
            <a:r>
              <a:rPr sz="1300" spc="-34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water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minerals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vertically.</a:t>
            </a:r>
            <a:endParaRPr sz="1300">
              <a:latin typeface="Segoe UI"/>
              <a:cs typeface="Segoe UI"/>
            </a:endParaRPr>
          </a:p>
          <a:p>
            <a:pPr marL="300355" marR="185420" indent="-228600">
              <a:lnSpc>
                <a:spcPct val="108700"/>
              </a:lnSpc>
              <a:spcBef>
                <a:spcPts val="30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parenchyma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stores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food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and helps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the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sideways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conduction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b="1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water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Fibres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mainly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supportive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function.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93939"/>
              </a:buClr>
              <a:buFont typeface="Symbol"/>
              <a:buChar char=""/>
            </a:pPr>
            <a:endParaRPr sz="12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350" b="1" dirty="0">
                <a:solidFill>
                  <a:srgbClr val="393939"/>
                </a:solidFill>
                <a:latin typeface="Segoe UI"/>
                <a:cs typeface="Segoe UI"/>
              </a:rPr>
              <a:t>Phloem</a:t>
            </a:r>
            <a:endParaRPr sz="13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Segoe UI"/>
              <a:cs typeface="Segoe UI"/>
            </a:endParaRPr>
          </a:p>
          <a:p>
            <a:pPr marL="300355" marR="221615" indent="-228600">
              <a:lnSpc>
                <a:spcPct val="110800"/>
              </a:lnSpc>
              <a:spcBef>
                <a:spcPts val="5"/>
              </a:spcBef>
              <a:buSzPct val="76923"/>
              <a:buFont typeface="Symbol"/>
              <a:buChar char=""/>
              <a:tabLst>
                <a:tab pos="300355" algn="l"/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Phloem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made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up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of four</a:t>
            </a:r>
            <a:r>
              <a:rPr sz="1300" spc="2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types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of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elements:</a:t>
            </a:r>
            <a:r>
              <a:rPr sz="1300" spc="3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sieve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tubes,</a:t>
            </a:r>
            <a:r>
              <a:rPr sz="1300" b="1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companion </a:t>
            </a:r>
            <a:r>
              <a:rPr sz="1300" b="1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5" dirty="0">
                <a:solidFill>
                  <a:srgbClr val="393939"/>
                </a:solidFill>
                <a:latin typeface="Segoe UI"/>
                <a:cs typeface="Segoe UI"/>
              </a:rPr>
              <a:t>cells,</a:t>
            </a:r>
            <a:r>
              <a:rPr sz="1300" b="1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phloem</a:t>
            </a:r>
            <a:r>
              <a:rPr sz="1300" b="1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fibres</a:t>
            </a:r>
            <a:r>
              <a:rPr sz="1300" b="1" spc="6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and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the</a:t>
            </a:r>
            <a:r>
              <a:rPr sz="1300" spc="1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phloem parenchyma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.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Sieve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tubes</a:t>
            </a:r>
            <a:r>
              <a:rPr sz="1300" spc="3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tubular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with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perforated walls.</a:t>
            </a:r>
            <a:endParaRPr sz="1300">
              <a:latin typeface="Segoe UI"/>
              <a:cs typeface="Segoe UI"/>
            </a:endParaRPr>
          </a:p>
          <a:p>
            <a:pPr marL="300355" marR="5080" indent="-228600" algn="just">
              <a:lnSpc>
                <a:spcPct val="109700"/>
              </a:lnSpc>
              <a:spcBef>
                <a:spcPts val="15"/>
              </a:spcBef>
              <a:buSzPct val="76923"/>
              <a:buFont typeface="Symbol"/>
              <a:buChar char=""/>
              <a:tabLst>
                <a:tab pos="300990" algn="l"/>
              </a:tabLst>
            </a:pP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Phloem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is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unlike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xylem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that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materials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can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move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 </a:t>
            </a:r>
            <a:r>
              <a:rPr sz="1300" b="1" spc="-10" dirty="0">
                <a:solidFill>
                  <a:srgbClr val="393939"/>
                </a:solidFill>
                <a:latin typeface="Segoe UI"/>
                <a:cs typeface="Segoe UI"/>
              </a:rPr>
              <a:t>both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directions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in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it. </a:t>
            </a:r>
            <a:r>
              <a:rPr sz="1300" spc="-34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Phloem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transports </a:t>
            </a:r>
            <a:r>
              <a:rPr sz="1300" b="1" spc="-5" dirty="0">
                <a:solidFill>
                  <a:srgbClr val="393939"/>
                </a:solidFill>
                <a:latin typeface="Segoe UI"/>
                <a:cs typeface="Segoe UI"/>
              </a:rPr>
              <a:t>food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from leaves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to other Parts </a:t>
            </a:r>
            <a:r>
              <a:rPr sz="1300" spc="10" dirty="0">
                <a:solidFill>
                  <a:srgbClr val="393939"/>
                </a:solidFill>
                <a:latin typeface="Segoe UI"/>
                <a:cs typeface="Segoe UI"/>
              </a:rPr>
              <a:t>of </a:t>
            </a:r>
            <a:r>
              <a:rPr sz="1300" spc="-15" dirty="0">
                <a:solidFill>
                  <a:srgbClr val="393939"/>
                </a:solidFill>
                <a:latin typeface="Segoe UI"/>
                <a:cs typeface="Segoe UI"/>
              </a:rPr>
              <a:t>the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plant. Except for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phloem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fibres,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phloem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</a:t>
            </a:r>
            <a:r>
              <a:rPr sz="1300" spc="-10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are</a:t>
            </a:r>
            <a:r>
              <a:rPr sz="1300" spc="5" dirty="0">
                <a:solidFill>
                  <a:srgbClr val="393939"/>
                </a:solidFill>
                <a:latin typeface="Segoe UI"/>
                <a:cs typeface="Segoe UI"/>
              </a:rPr>
              <a:t> </a:t>
            </a:r>
            <a:r>
              <a:rPr sz="1300" spc="-5" dirty="0">
                <a:solidFill>
                  <a:srgbClr val="393939"/>
                </a:solidFill>
                <a:latin typeface="Segoe UI"/>
                <a:cs typeface="Segoe UI"/>
              </a:rPr>
              <a:t>living </a:t>
            </a:r>
            <a:r>
              <a:rPr sz="1300" dirty="0">
                <a:solidFill>
                  <a:srgbClr val="393939"/>
                </a:solidFill>
                <a:latin typeface="Segoe UI"/>
                <a:cs typeface="Segoe UI"/>
              </a:rPr>
              <a:t>cells.</a:t>
            </a:r>
            <a:endParaRPr sz="1300">
              <a:latin typeface="Segoe UI"/>
              <a:cs typeface="Segoe U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4976980"/>
            <a:ext cx="5731509" cy="27021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7BC31D-0928-4F44-B038-DE6604BA5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433" y="2558022"/>
            <a:ext cx="6806565" cy="1750192"/>
          </a:xfrm>
        </p:spPr>
        <p:txBody>
          <a:bodyPr/>
          <a:lstStyle/>
          <a:p>
            <a:r>
              <a:rPr lang="en-US"/>
              <a:t>Thanks for being patient ….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E5EB33E-9BF1-D74B-8A80-D8C7E6AF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9324" y="4308214"/>
            <a:ext cx="6806565" cy="923330"/>
          </a:xfrm>
        </p:spPr>
        <p:txBody>
          <a:bodyPr/>
          <a:lstStyle/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1402109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1444</Words>
  <PresentationFormat>Custom</PresentationFormat>
  <Paragraphs>93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Meristmatic and  permanent tissue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Thanks for being patient ….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2022-02-27T12:41:26Z</dcterms:created>
  <dcterms:modified xsi:type="dcterms:W3CDTF">2022-02-28T17:05:24Z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2020-03-27T00:00:00Z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2022-02-27T00:00:00Z</vt:filetime>
  </property>
</Properties>
</file>